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76" r:id="rId2"/>
    <p:sldId id="257" r:id="rId3"/>
    <p:sldId id="258" r:id="rId4"/>
    <p:sldId id="259" r:id="rId5"/>
    <p:sldId id="261" r:id="rId6"/>
    <p:sldId id="275" r:id="rId7"/>
    <p:sldId id="262" r:id="rId8"/>
    <p:sldId id="265" r:id="rId9"/>
    <p:sldId id="266" r:id="rId10"/>
    <p:sldId id="264" r:id="rId11"/>
    <p:sldId id="263" r:id="rId12"/>
    <p:sldId id="267" r:id="rId13"/>
    <p:sldId id="268" r:id="rId14"/>
    <p:sldId id="270" r:id="rId15"/>
    <p:sldId id="272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33CC"/>
    <a:srgbClr val="FF9900"/>
    <a:srgbClr val="FFCCFF"/>
    <a:srgbClr val="99FFCC"/>
    <a:srgbClr val="5F5F5F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686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686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6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7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687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87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CBA8104-8387-4050-9F79-C56A41C445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/>
      <p:bldP spid="3687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87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8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8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1940D-31BA-483B-BAD6-E82E714ED3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2B5D6-A089-4BE7-B404-6B3CA66B3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0436DB-3D50-4B9D-AD3C-4438D4629F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9B346-FD86-428E-9626-CF316B23C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02F95-5467-4F7F-8087-F85D6AC0B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05052-A498-44A4-A63C-050BEED141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4425E-3E38-4BBE-AA7E-E6564CA189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B014F-914D-4BEB-8944-9BC66FF331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02DFB-7D1E-4BB3-A563-781D4887CC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EB89-EC96-48D6-AB17-25A421D96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6FBBC-8ED1-480F-B4CE-56A81CE94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chemeClr val="bg1"/>
            </a:gs>
            <a:gs pos="100000">
              <a:srgbClr val="33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1BF2860-105A-4ECC-AA99-52DC6BE06A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  <p:bldP spid="3585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85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8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8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85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8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8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85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8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8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85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8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8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85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8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8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Administrator\Desktop\New%20Folder\Khai%20m&#7841;c%20H&#7897;i%20thi%20H&#225;t%20d&#226;n%20ca%20Quan%20h&#7885;%20B&#7855;c%20Ninh%20l&#7847;n%20th&#7913;%2022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12.xml"/><Relationship Id="rId7" Type="http://schemas.openxmlformats.org/officeDocument/2006/relationships/image" Target="../media/image7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81200"/>
            <a:ext cx="9144000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TÊN PHÂN MÔN: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Luyện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từ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và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câu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BÀI, TIẾT, TUẦN: 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24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TÊN BÀI: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Vị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ngữ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trong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câu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kể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Ai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là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gì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?</a:t>
            </a:r>
            <a:endParaRPr lang="en-US" sz="2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GV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Thực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hiện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: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Nguyễn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Thị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Thu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Lan</a:t>
            </a:r>
            <a:endParaRPr lang="en-US" sz="3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9600" y="3336925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4000" b="1">
                <a:latin typeface="Times New Roman" pitchFamily="18" charset="0"/>
                <a:cs typeface="Times New Roman" pitchFamily="18" charset="0"/>
              </a:rPr>
              <a:t>a)………… là một thành phố lớn</a:t>
            </a:r>
            <a:endParaRPr lang="en-US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6" name="Picture 6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3276600" cy="3200400"/>
          </a:xfrm>
          <a:prstGeom prst="rect">
            <a:avLst/>
          </a:prstGeom>
          <a:noFill/>
        </p:spPr>
      </p:pic>
      <p:pic>
        <p:nvPicPr>
          <p:cNvPr id="46087" name="Picture 7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76200"/>
            <a:ext cx="3810000" cy="3124200"/>
          </a:xfrm>
          <a:prstGeom prst="rect">
            <a:avLst/>
          </a:prstGeom>
          <a:noFill/>
        </p:spPr>
      </p:pic>
      <p:grpSp>
        <p:nvGrpSpPr>
          <p:cNvPr id="46096" name="Group 16"/>
          <p:cNvGrpSpPr>
            <a:grpSpLocks/>
          </p:cNvGrpSpPr>
          <p:nvPr/>
        </p:nvGrpSpPr>
        <p:grpSpPr bwMode="auto">
          <a:xfrm>
            <a:off x="762000" y="4114800"/>
            <a:ext cx="3429000" cy="2667000"/>
            <a:chOff x="48" y="2640"/>
            <a:chExt cx="2160" cy="1680"/>
          </a:xfrm>
        </p:grpSpPr>
        <p:pic>
          <p:nvPicPr>
            <p:cNvPr id="46091" name="Picture 11" descr="hu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2640"/>
              <a:ext cx="2064" cy="1680"/>
            </a:xfrm>
            <a:prstGeom prst="rect">
              <a:avLst/>
            </a:prstGeom>
            <a:noFill/>
          </p:spPr>
        </p:pic>
        <p:sp>
          <p:nvSpPr>
            <p:cNvPr id="46093" name="Text Box 13"/>
            <p:cNvSpPr txBox="1">
              <a:spLocks noChangeArrowheads="1"/>
            </p:cNvSpPr>
            <p:nvPr/>
          </p:nvSpPr>
          <p:spPr bwMode="auto">
            <a:xfrm>
              <a:off x="1584" y="3955"/>
              <a:ext cx="6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chemeClr val="bg1"/>
                  </a:solidFill>
                  <a:latin typeface="Times New Roman" pitchFamily="18" charset="0"/>
                </a:rPr>
                <a:t>Huế</a:t>
              </a:r>
            </a:p>
          </p:txBody>
        </p:sp>
      </p:grp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5486400" y="4038600"/>
            <a:ext cx="3352800" cy="2819400"/>
            <a:chOff x="3552" y="2544"/>
            <a:chExt cx="2112" cy="1776"/>
          </a:xfrm>
        </p:grpSpPr>
        <p:pic>
          <p:nvPicPr>
            <p:cNvPr id="46092" name="Picture 12" descr="hải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52" y="2544"/>
              <a:ext cx="2112" cy="1776"/>
            </a:xfrm>
            <a:prstGeom prst="rect">
              <a:avLst/>
            </a:prstGeom>
            <a:noFill/>
          </p:spPr>
        </p:pic>
        <p:sp>
          <p:nvSpPr>
            <p:cNvPr id="46094" name="Text Box 14"/>
            <p:cNvSpPr txBox="1">
              <a:spLocks noChangeArrowheads="1"/>
            </p:cNvSpPr>
            <p:nvPr/>
          </p:nvSpPr>
          <p:spPr bwMode="auto">
            <a:xfrm>
              <a:off x="3552" y="4032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Hải Phòng</a:t>
              </a:r>
            </a:p>
          </p:txBody>
        </p:sp>
      </p:grp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1219200" y="3305175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Times New Roman" pitchFamily="18" charset="0"/>
              </a:rPr>
              <a:t>Cần Thơ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Khai mạc Hội thi Hát dân ca Quan họ Bắc Ninh lần thứ 22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381000"/>
            <a:ext cx="6781800" cy="4648200"/>
          </a:xfrm>
          <a:solidFill>
            <a:srgbClr val="FFFF00"/>
          </a:solidFill>
          <a:ln w="76200" cap="flat">
            <a:pattFill prst="wdUpDiag">
              <a:fgClr>
                <a:schemeClr val="accent1"/>
              </a:fgClr>
              <a:bgClr>
                <a:schemeClr val="hlink"/>
              </a:bgClr>
            </a:pattFill>
          </a:ln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33400" y="51816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b) …………….</a:t>
            </a:r>
            <a:r>
              <a:rPr lang="en-US" sz="3200" b="1">
                <a:solidFill>
                  <a:schemeClr val="tx2"/>
                </a:solidFill>
                <a:latin typeface="Times New Roman" pitchFamily="18" charset="0"/>
              </a:rPr>
              <a:t>là quê hương của những làn điệu dân ca quan họ.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914400" y="50736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Times New Roman" pitchFamily="18" charset="0"/>
              </a:rPr>
              <a:t>Bắc Ninh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62"/>
                </p:tgtEl>
              </p:cMediaNode>
            </p:video>
          </p:childTnLst>
        </p:cTn>
      </p:par>
    </p:tnLst>
    <p:bldLst>
      <p:bldP spid="450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204913" y="3509963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VNI-Times" pitchFamily="2" charset="0"/>
              </a:rPr>
              <a:t>Ñoã Trung Quaân</a:t>
            </a:r>
          </a:p>
        </p:txBody>
      </p:sp>
      <p:pic>
        <p:nvPicPr>
          <p:cNvPr id="54276" name="Picture 3" descr="nha tho do trung quan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373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676400" y="4800600"/>
            <a:ext cx="5148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Times New Roman" pitchFamily="18" charset="0"/>
              </a:rPr>
              <a:t>c) </a:t>
            </a:r>
            <a:r>
              <a:rPr lang="en-US" b="1">
                <a:solidFill>
                  <a:srgbClr val="5F5F5F"/>
                </a:solidFill>
                <a:latin typeface="Times New Roman" pitchFamily="18" charset="0"/>
              </a:rPr>
              <a:t>……………</a:t>
            </a:r>
            <a:r>
              <a:rPr lang="en-US" b="1">
                <a:latin typeface="Times New Roman" pitchFamily="18" charset="0"/>
              </a:rPr>
              <a:t> là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 nhà thơ.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3509963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  <a:latin typeface="VNI-Times" pitchFamily="2" charset="0"/>
              </a:rPr>
              <a:t>Nhaø thô Ñoã Trung Quaân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410450" y="3505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>
                <a:solidFill>
                  <a:schemeClr val="hlink"/>
                </a:solidFill>
                <a:latin typeface="VNI-Times" pitchFamily="2" charset="0"/>
              </a:rPr>
              <a:t>Huy cận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72200" y="350996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  </a:t>
            </a:r>
            <a:r>
              <a:rPr lang="en-US" sz="2400">
                <a:solidFill>
                  <a:srgbClr val="006600"/>
                </a:solidFill>
                <a:latin typeface="VNI-Times" pitchFamily="2" charset="0"/>
              </a:rPr>
              <a:t>Nhaø thô  Huy cận</a:t>
            </a:r>
          </a:p>
        </p:txBody>
      </p:sp>
      <p:pic>
        <p:nvPicPr>
          <p:cNvPr id="54285" name="Picture 13" descr="imagesCACOMAY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0"/>
            <a:ext cx="3581400" cy="35623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0069 L 0.11979 0.1983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9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-0.50625 0.1997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1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3" grpId="1"/>
      <p:bldP spid="22533" grpId="2"/>
      <p:bldP spid="22533" grpId="3"/>
      <p:bldP spid="2" grpId="0"/>
      <p:bldP spid="22532" grpId="0"/>
      <p:bldP spid="22532" grpId="1"/>
      <p:bldP spid="22532" grpId="2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81000" y="4387850"/>
            <a:ext cx="8613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Times New Roman" pitchFamily="18" charset="0"/>
              </a:rPr>
              <a:t>d)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5F5F5F"/>
                </a:solidFill>
                <a:latin typeface="Times New Roman" pitchFamily="18" charset="0"/>
              </a:rPr>
              <a:t>……………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là nhà thơ lớn của Việt Nam.</a:t>
            </a:r>
          </a:p>
        </p:txBody>
      </p:sp>
      <p:pic>
        <p:nvPicPr>
          <p:cNvPr id="22530" name="Picture 2" descr="to hu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762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imagesCA9K6RL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3962400" cy="3352800"/>
          </a:xfrm>
          <a:prstGeom prst="rect">
            <a:avLst/>
          </a:prstGeom>
          <a:noFill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715000" y="3581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  </a:t>
            </a:r>
            <a:r>
              <a:rPr lang="en-US" sz="2400">
                <a:solidFill>
                  <a:schemeClr val="hlink"/>
                </a:solidFill>
                <a:latin typeface="VNI-Times" pitchFamily="2" charset="0"/>
              </a:rPr>
              <a:t>Nhaø thô  Toá Höõu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57200" y="3581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Tượng nhà thơ Nguyễn Du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762000" y="43434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chemeClr val="hlink"/>
                </a:solidFill>
                <a:latin typeface="Times New Roman" pitchFamily="18" charset="0"/>
              </a:rPr>
              <a:t>Nguyễn Du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14400" y="431165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  </a:t>
            </a:r>
            <a:r>
              <a:rPr lang="en-US" sz="2400">
                <a:solidFill>
                  <a:schemeClr val="hlink"/>
                </a:solidFill>
                <a:latin typeface="VNI-Times" pitchFamily="2" charset="0"/>
              </a:rPr>
              <a:t> </a:t>
            </a:r>
            <a:r>
              <a:rPr lang="en-US" b="1">
                <a:solidFill>
                  <a:schemeClr val="hlink"/>
                </a:solidFill>
                <a:latin typeface="VNI-Times" pitchFamily="2" charset="0"/>
              </a:rPr>
              <a:t>Toá Höõu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55304" grpId="0"/>
      <p:bldP spid="55305" grpId="0"/>
      <p:bldP spid="55305" grpId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524000" y="1143000"/>
            <a:ext cx="441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Times New Roman" pitchFamily="18" charset="0"/>
              </a:rPr>
              <a:t>Nhận xét – Dặn dò</a:t>
            </a:r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762000" y="2133600"/>
            <a:ext cx="8153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3200" b="1" i="1">
              <a:solidFill>
                <a:schemeClr val="bg2"/>
              </a:solidFill>
              <a:latin typeface="VNI-Times" pitchFamily="2" charset="0"/>
            </a:endParaRPr>
          </a:p>
          <a:p>
            <a:pPr eaLnBrk="1" hangingPunct="1"/>
            <a:r>
              <a:rPr lang="en-US" sz="3200" b="1">
                <a:solidFill>
                  <a:schemeClr val="bg2"/>
                </a:solidFill>
                <a:latin typeface="VNI-Times" pitchFamily="2" charset="0"/>
              </a:rPr>
              <a:t>- Hoïc thuoäc noäi dung caàn ghi nhôù trong baøi.</a:t>
            </a:r>
          </a:p>
          <a:p>
            <a:pPr eaLnBrk="1" hangingPunct="1"/>
            <a:r>
              <a:rPr lang="en-US" sz="3200" b="1">
                <a:solidFill>
                  <a:schemeClr val="bg2"/>
                </a:solidFill>
                <a:latin typeface="VNI-Times" pitchFamily="2" charset="0"/>
              </a:rPr>
              <a:t>- Chuaån bò baøi: </a:t>
            </a:r>
            <a:r>
              <a:rPr lang="en-US" sz="3200" b="1">
                <a:solidFill>
                  <a:srgbClr val="FF33CC"/>
                </a:solidFill>
                <a:latin typeface="VNI-Times" pitchFamily="2" charset="0"/>
              </a:rPr>
              <a:t>Chuû ngöõ trong caâu keå </a:t>
            </a:r>
            <a:r>
              <a:rPr lang="en-US" sz="3200" b="1" i="1">
                <a:solidFill>
                  <a:srgbClr val="FF33CC"/>
                </a:solidFill>
                <a:latin typeface="VNI-Times" pitchFamily="2" charset="0"/>
              </a:rPr>
              <a:t>Ai laø gì ?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381000" y="533400"/>
            <a:ext cx="198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UNI Chu viet tay"/>
              </a:rPr>
              <a:t>Chúc</a:t>
            </a:r>
          </a:p>
        </p:txBody>
      </p:sp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>
            <a:off x="609600" y="1981200"/>
            <a:ext cx="2057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UNI Chu viet tay"/>
              </a:rPr>
              <a:t>Thầy </a:t>
            </a:r>
          </a:p>
        </p:txBody>
      </p:sp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2438400" y="4114800"/>
            <a:ext cx="1981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Rush"/>
              </a:rPr>
              <a:t>vui</a:t>
            </a:r>
          </a:p>
        </p:txBody>
      </p:sp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4495800" y="5334000"/>
            <a:ext cx="1981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khỏe</a:t>
            </a:r>
          </a:p>
        </p:txBody>
      </p:sp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2667000" y="609600"/>
            <a:ext cx="198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UNI Chu viet tay"/>
              </a:rPr>
              <a:t>Các </a:t>
            </a:r>
          </a:p>
        </p:txBody>
      </p:sp>
      <p:sp>
        <p:nvSpPr>
          <p:cNvPr id="60423" name="WordArt 7"/>
          <p:cNvSpPr>
            <a:spLocks noChangeArrowheads="1" noChangeShapeType="1" noTextEdit="1"/>
          </p:cNvSpPr>
          <p:nvPr/>
        </p:nvSpPr>
        <p:spPr bwMode="auto">
          <a:xfrm>
            <a:off x="2971800" y="2057400"/>
            <a:ext cx="160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UNI Chu viet tay"/>
              </a:rPr>
              <a:t>Cô</a:t>
            </a:r>
          </a:p>
        </p:txBody>
      </p:sp>
      <p:pic>
        <p:nvPicPr>
          <p:cNvPr id="60424" name="Picture 8" descr="0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010400" y="228600"/>
            <a:ext cx="1295400" cy="1147763"/>
          </a:xfrm>
          <a:prstGeom prst="rect">
            <a:avLst/>
          </a:prstGeom>
          <a:noFill/>
        </p:spPr>
      </p:pic>
      <p:pic>
        <p:nvPicPr>
          <p:cNvPr id="60425" name="Picture 9" descr="0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57200" y="5410200"/>
            <a:ext cx="1295400" cy="1147763"/>
          </a:xfrm>
          <a:prstGeom prst="rect">
            <a:avLst/>
          </a:prstGeom>
          <a:noFill/>
        </p:spPr>
      </p:pic>
      <p:pic>
        <p:nvPicPr>
          <p:cNvPr id="60426" name="Picture 10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291138" y="3090862"/>
            <a:ext cx="6324600" cy="600075"/>
          </a:xfrm>
          <a:prstGeom prst="rect">
            <a:avLst/>
          </a:prstGeom>
          <a:noFill/>
        </p:spPr>
      </p:pic>
      <p:pic>
        <p:nvPicPr>
          <p:cNvPr id="60427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609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9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267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819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1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962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2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63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3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-3657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4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371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5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124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9" presetClass="entr" presetSubtype="1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ntr" presetSubtype="1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ntr" presetSubtype="1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ntr" presetSubtype="1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ntr" presetSubtype="1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ntr" presetSubtype="1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4000" decel="100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000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0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0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  <p:bldP spid="60418" grpId="1" animBg="1"/>
      <p:bldP spid="60418" grpId="2" animBg="1"/>
      <p:bldP spid="60419" grpId="0" animBg="1"/>
      <p:bldP spid="60419" grpId="1" animBg="1"/>
      <p:bldP spid="60420" grpId="0" animBg="1"/>
      <p:bldP spid="60420" grpId="1" animBg="1"/>
      <p:bldP spid="60421" grpId="0" animBg="1"/>
      <p:bldP spid="60421" grpId="1" animBg="1"/>
      <p:bldP spid="60422" grpId="0" animBg="1"/>
      <p:bldP spid="60422" grpId="1" animBg="1"/>
      <p:bldP spid="60423" grpId="0" animBg="1"/>
      <p:bldP spid="604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62000" y="2209800"/>
            <a:ext cx="2971800" cy="584775"/>
          </a:xfrm>
          <a:prstGeom prst="rect">
            <a:avLst/>
          </a:prstGeom>
          <a:solidFill>
            <a:srgbClr val="FF99FF"/>
          </a:solidFill>
          <a:ln w="38100" cmpd="dbl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Ôn</a:t>
            </a:r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latin typeface="Times New Roman" pitchFamily="18" charset="0"/>
              </a:rPr>
              <a:t>cũ</a:t>
            </a:r>
            <a:endParaRPr lang="en-US" sz="32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57200" y="28956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</a:rPr>
              <a:t>Câu 1</a:t>
            </a:r>
            <a:r>
              <a:rPr lang="en-US" sz="3200" b="1">
                <a:latin typeface="Times New Roman" pitchFamily="18" charset="0"/>
              </a:rPr>
              <a:t> : Câu kể Ai là gì có mấy bộ phận ? Là những bộ phận nào ?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81000" y="38100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</a:rPr>
              <a:t>Câu 2</a:t>
            </a:r>
            <a:r>
              <a:rPr lang="en-US" sz="3200" b="1">
                <a:latin typeface="Times New Roman" pitchFamily="18" charset="0"/>
              </a:rPr>
              <a:t> : Câu kể Ai là gì dùng để làm gì ? Đặt một câu kể Ai là gì ?</a:t>
            </a:r>
          </a:p>
        </p:txBody>
      </p:sp>
      <p:grpSp>
        <p:nvGrpSpPr>
          <p:cNvPr id="24598" name="Group 22"/>
          <p:cNvGrpSpPr>
            <a:grpSpLocks/>
          </p:cNvGrpSpPr>
          <p:nvPr/>
        </p:nvGrpSpPr>
        <p:grpSpPr bwMode="auto">
          <a:xfrm>
            <a:off x="304800" y="4038600"/>
            <a:ext cx="8839200" cy="1800225"/>
            <a:chOff x="192" y="2592"/>
            <a:chExt cx="5376" cy="1134"/>
          </a:xfrm>
        </p:grpSpPr>
        <p:sp>
          <p:nvSpPr>
            <p:cNvPr id="24592" name="AutoShape 16"/>
            <p:cNvSpPr>
              <a:spLocks noChangeArrowheads="1"/>
            </p:cNvSpPr>
            <p:nvPr/>
          </p:nvSpPr>
          <p:spPr bwMode="auto">
            <a:xfrm>
              <a:off x="192" y="2640"/>
              <a:ext cx="288" cy="240"/>
            </a:xfrm>
            <a:prstGeom prst="rightArrow">
              <a:avLst>
                <a:gd name="adj1" fmla="val 50000"/>
                <a:gd name="adj2" fmla="val 3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576" y="2592"/>
              <a:ext cx="4992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6600"/>
                  </a:solidFill>
                  <a:latin typeface="Times New Roman" pitchFamily="18" charset="0"/>
                </a:rPr>
                <a:t>   Câu kể Ai là gì gồm hai bộ phận . Bộ phận thứ nhất là chủ ngữ trả lời câu hỏi : Ai (cái gì , con gì ) ? Bộ phận thứ hai là vị ngữ trả lời câu hỏi : Là gì ( là ai , là con gì )?</a:t>
              </a:r>
            </a:p>
          </p:txBody>
        </p:sp>
      </p:grp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304800" y="4953000"/>
            <a:ext cx="8382000" cy="946150"/>
            <a:chOff x="144" y="3600"/>
            <a:chExt cx="5280" cy="596"/>
          </a:xfrm>
        </p:grpSpPr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432" y="3600"/>
              <a:ext cx="499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tx2"/>
                  </a:solidFill>
                  <a:latin typeface="Times New Roman" pitchFamily="18" charset="0"/>
                </a:rPr>
                <a:t>  Câu kể Ai là gì ? được dùng để giới thiệu nêu nhận định về một người , một vật nào đó . </a:t>
              </a:r>
            </a:p>
          </p:txBody>
        </p:sp>
        <p:sp>
          <p:nvSpPr>
            <p:cNvPr id="24599" name="AutoShape 23"/>
            <p:cNvSpPr>
              <a:spLocks noChangeArrowheads="1"/>
            </p:cNvSpPr>
            <p:nvPr/>
          </p:nvSpPr>
          <p:spPr bwMode="auto">
            <a:xfrm>
              <a:off x="144" y="3648"/>
              <a:ext cx="288" cy="240"/>
            </a:xfrm>
            <a:prstGeom prst="rightArrow">
              <a:avLst>
                <a:gd name="adj1" fmla="val 50000"/>
                <a:gd name="adj2" fmla="val 3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/>
      <p:bldP spid="24591" grpId="1"/>
      <p:bldP spid="245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819400" y="792163"/>
            <a:ext cx="3810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H" pitchFamily="34" charset="0"/>
              </a:rPr>
              <a:t>Luyện từ và câu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457200" y="3810000"/>
            <a:ext cx="8610600" cy="2838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</a:rPr>
              <a:t>Một chị phụ nữ nhìn tôi cười, hỏi:</a:t>
            </a:r>
          </a:p>
          <a:p>
            <a:r>
              <a:rPr lang="en-US" b="1">
                <a:latin typeface="Times New Roman" pitchFamily="18" charset="0"/>
              </a:rPr>
              <a:t>- Em là con nhà ai mà đến giúp chị chạy muối thế này ?</a:t>
            </a:r>
          </a:p>
          <a:p>
            <a:r>
              <a:rPr lang="en-US" b="1">
                <a:latin typeface="Times New Roman" pitchFamily="18" charset="0"/>
              </a:rPr>
              <a:t> - Em là cháu bác Tự. Em về làng nghỉ hè.</a:t>
            </a:r>
          </a:p>
          <a:p>
            <a:pPr algn="r"/>
            <a:r>
              <a:rPr lang="en-US" sz="2000" b="1">
                <a:solidFill>
                  <a:srgbClr val="FF9900"/>
                </a:solidFill>
                <a:latin typeface="Times New Roman" pitchFamily="18" charset="0"/>
              </a:rPr>
              <a:t>Nguyễn Thị Ngọc Tú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2667000" y="3124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latin typeface=".VnArial" pitchFamily="34" charset="0"/>
              </a:rPr>
              <a:t>1.</a:t>
            </a:r>
            <a:r>
              <a:rPr lang="en-US" sz="2400" i="1">
                <a:latin typeface=".VnArial" pitchFamily="34" charset="0"/>
              </a:rPr>
              <a:t> </a:t>
            </a:r>
            <a:r>
              <a:rPr lang="en-US" sz="2400" b="1" i="1" u="sng">
                <a:latin typeface=".VnArial" pitchFamily="34" charset="0"/>
              </a:rPr>
              <a:t>§äc ®o¹n v¨n sau</a:t>
            </a:r>
            <a:r>
              <a:rPr lang="en-US" sz="2400" b="1" u="sng">
                <a:latin typeface=".VnArial" pitchFamily="34" charset="0"/>
              </a:rPr>
              <a:t>:</a:t>
            </a:r>
            <a:endParaRPr lang="en-US" sz="2400" b="1" i="1" u="sng">
              <a:latin typeface=".VnArial" pitchFamily="34" charset="0"/>
            </a:endParaRP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838200" y="2590800"/>
            <a:ext cx="2133600" cy="514350"/>
          </a:xfrm>
          <a:prstGeom prst="rect">
            <a:avLst/>
          </a:prstGeom>
          <a:solidFill>
            <a:srgbClr val="FF99FF"/>
          </a:solidFill>
          <a:ln w="57150" cmpd="thinThick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I .</a:t>
            </a:r>
            <a:r>
              <a:rPr lang="en-US" sz="2400" b="1" i="1" u="sng">
                <a:latin typeface="Times New Roman" pitchFamily="18" charset="0"/>
              </a:rPr>
              <a:t>NHẬN XÉT</a:t>
            </a:r>
          </a:p>
        </p:txBody>
      </p:sp>
      <p:pic>
        <p:nvPicPr>
          <p:cNvPr id="25614" name="Picture 14" descr="book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600200"/>
            <a:ext cx="1304925" cy="1038225"/>
          </a:xfrm>
          <a:prstGeom prst="rect">
            <a:avLst/>
          </a:prstGeom>
          <a:noFill/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096000" y="2286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SGK / 61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371600" y="12192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 Chu truyen thong" pitchFamily="66" charset="0"/>
              </a:rPr>
              <a:t>Vị ngữ trong câu kể Ai là gì 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8" grpId="0"/>
      <p:bldP spid="11162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600" y="3505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Trong các câu trên, câu nào có dạng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 ?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4638" y="4191000"/>
            <a:ext cx="8031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3. Xác định vị ngữ trong câu vừa tìm được.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304800" y="457200"/>
            <a:ext cx="8610600" cy="2876550"/>
          </a:xfrm>
          <a:prstGeom prst="rect">
            <a:avLst/>
          </a:prstGeom>
          <a:solidFill>
            <a:srgbClr val="99FFCC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</a:rPr>
              <a:t>Một chị phụ nữ nhìn tôi cười, hỏi:</a:t>
            </a:r>
          </a:p>
          <a:p>
            <a:r>
              <a:rPr lang="en-US" b="1">
                <a:latin typeface="Times New Roman" pitchFamily="18" charset="0"/>
              </a:rPr>
              <a:t>- Em là con nhà ai mà đến giúp chị chạy muối thế này ?</a:t>
            </a:r>
          </a:p>
          <a:p>
            <a:r>
              <a:rPr lang="en-US" b="1">
                <a:latin typeface="Times New Roman" pitchFamily="18" charset="0"/>
              </a:rPr>
              <a:t> - Em là cháu bác Tự. Em về làng nghỉ hè.</a:t>
            </a:r>
          </a:p>
          <a:p>
            <a:pPr algn="r"/>
            <a:r>
              <a:rPr lang="en-US" sz="2000" b="1">
                <a:latin typeface="Times New Roman" pitchFamily="18" charset="0"/>
              </a:rPr>
              <a:t>Nguyễn Thị Ngọc Tú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457200" y="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latin typeface=".VnArial" pitchFamily="34" charset="0"/>
              </a:rPr>
              <a:t>1.</a:t>
            </a:r>
            <a:r>
              <a:rPr lang="en-US" sz="2400" i="1">
                <a:latin typeface=".VnArial" pitchFamily="34" charset="0"/>
              </a:rPr>
              <a:t> </a:t>
            </a:r>
            <a:r>
              <a:rPr lang="en-US" sz="2400" b="1" i="1">
                <a:latin typeface=".VnArial" pitchFamily="34" charset="0"/>
              </a:rPr>
              <a:t>§äc ®o¹n v¨n sau</a:t>
            </a:r>
            <a:r>
              <a:rPr lang="en-US" sz="2400" b="1">
                <a:latin typeface=".VnArial" pitchFamily="34" charset="0"/>
              </a:rPr>
              <a:t>:</a:t>
            </a:r>
            <a:endParaRPr lang="en-US" sz="2400" b="1" i="1">
              <a:latin typeface=".VnArial" pitchFamily="34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19088" y="2119313"/>
            <a:ext cx="4491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Times New Roman" pitchFamily="18" charset="0"/>
              </a:rPr>
              <a:t> - Em là cháu bác Tự.</a:t>
            </a:r>
          </a:p>
        </p:txBody>
      </p:sp>
      <p:grpSp>
        <p:nvGrpSpPr>
          <p:cNvPr id="40974" name="Group 14"/>
          <p:cNvGrpSpPr>
            <a:grpSpLocks/>
          </p:cNvGrpSpPr>
          <p:nvPr/>
        </p:nvGrpSpPr>
        <p:grpSpPr bwMode="auto">
          <a:xfrm>
            <a:off x="2890838" y="4843463"/>
            <a:ext cx="3005137" cy="490537"/>
            <a:chOff x="1821" y="3051"/>
            <a:chExt cx="1893" cy="309"/>
          </a:xfrm>
        </p:grpSpPr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H="1">
              <a:off x="1821" y="3051"/>
              <a:ext cx="48" cy="309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1890" y="3312"/>
              <a:ext cx="1824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28800" y="5638800"/>
            <a:ext cx="487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- Mẹ em là thợ may.</a:t>
            </a:r>
            <a:endParaRPr lang="en-US" b="1">
              <a:latin typeface="Arial" charset="0"/>
            </a:endParaRPr>
          </a:p>
        </p:txBody>
      </p:sp>
      <p:grpSp>
        <p:nvGrpSpPr>
          <p:cNvPr id="40978" name="Group 18"/>
          <p:cNvGrpSpPr>
            <a:grpSpLocks/>
          </p:cNvGrpSpPr>
          <p:nvPr/>
        </p:nvGrpSpPr>
        <p:grpSpPr bwMode="auto">
          <a:xfrm>
            <a:off x="3505200" y="5791200"/>
            <a:ext cx="2286000" cy="457200"/>
            <a:chOff x="2592" y="3600"/>
            <a:chExt cx="1200" cy="288"/>
          </a:xfrm>
        </p:grpSpPr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 flipH="1">
              <a:off x="2592" y="3600"/>
              <a:ext cx="48" cy="2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Line 17"/>
            <p:cNvSpPr>
              <a:spLocks noChangeShapeType="1"/>
            </p:cNvSpPr>
            <p:nvPr/>
          </p:nvSpPr>
          <p:spPr bwMode="auto">
            <a:xfrm flipV="1">
              <a:off x="2688" y="3840"/>
              <a:ext cx="110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715000" y="5257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VNI-Times" pitchFamily="2" charset="0"/>
              </a:rPr>
              <a:t>(cuïm danh töø)</a:t>
            </a:r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5791200" y="6172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VNI-Times" pitchFamily="2" charset="0"/>
              </a:rPr>
              <a:t>(danh töø)</a:t>
            </a: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581400" y="5257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VNI-Times" pitchFamily="2" charset="0"/>
              </a:rPr>
              <a:t>Vị ngữ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657600" y="6096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VNI-Times" pitchFamily="2" charset="0"/>
              </a:rPr>
              <a:t>Vị ngữ</a:t>
            </a: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3548063" y="5629275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Times New Roman" pitchFamily="18" charset="0"/>
              </a:rPr>
              <a:t>là</a:t>
            </a: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2881313" y="4738688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Times New Roman" pitchFamily="18" charset="0"/>
              </a:rPr>
              <a:t>là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71 0.04416 L 0.15295 0.38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0969" grpId="0"/>
      <p:bldP spid="40969" grpId="1"/>
      <p:bldP spid="11" grpId="0"/>
      <p:bldP spid="37902" grpId="0"/>
      <p:bldP spid="2" grpId="0"/>
      <p:bldP spid="3" grpId="0"/>
      <p:bldP spid="4" grpId="0"/>
      <p:bldP spid="40983" grpId="0"/>
      <p:bldP spid="40983" grpId="1"/>
      <p:bldP spid="40984" grpId="0"/>
      <p:bldP spid="4098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AutoShape 6"/>
          <p:cNvSpPr>
            <a:spLocks noChangeArrowheads="1"/>
          </p:cNvSpPr>
          <p:nvPr/>
        </p:nvSpPr>
        <p:spPr bwMode="auto">
          <a:xfrm>
            <a:off x="1143000" y="1981200"/>
            <a:ext cx="2514600" cy="914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II .GHI NHỚ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33400" y="30480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Những từ ngữ nào có thể làm vị ngữ trong</a:t>
            </a:r>
          </a:p>
          <a:p>
            <a:pPr eaLnBrk="1" hangingPunct="1"/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câu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 ?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590800" y="792163"/>
            <a:ext cx="3810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H" pitchFamily="34" charset="0"/>
              </a:rPr>
              <a:t>Luyện từ và câu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57200" y="2895600"/>
            <a:ext cx="8534400" cy="2895600"/>
          </a:xfrm>
          <a:prstGeom prst="rect">
            <a:avLst/>
          </a:prstGeom>
          <a:solidFill>
            <a:schemeClr val="bg1"/>
          </a:solidFill>
          <a:ln w="57150">
            <a:pattFill prst="wdUpDiag">
              <a:fgClr>
                <a:srgbClr val="000000"/>
              </a:fgClr>
              <a:bgClr>
                <a:srgbClr val="FF33CC"/>
              </a:bgClr>
            </a:patt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Trong câu kể Ai là gì?: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Vị ngữ được nối với chủ ngữ bằng từ </a:t>
            </a:r>
            <a:r>
              <a:rPr lang="en-US" b="1" i="1">
                <a:latin typeface="Times New Roman" pitchFamily="18" charset="0"/>
              </a:rPr>
              <a:t>là .</a:t>
            </a:r>
          </a:p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 - Vị ngữ thường do danh từ ( hoặc cụm danh từ) tạo thành</a:t>
            </a:r>
            <a:r>
              <a:rPr lang="en-US" b="1" i="1">
                <a:solidFill>
                  <a:schemeClr val="tx2"/>
                </a:solidFill>
                <a:latin typeface="VNI-Aptima" pitchFamily="2" charset="0"/>
              </a:rPr>
              <a:t>.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295400" y="12192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 Chu truyen thong" pitchFamily="66" charset="0"/>
              </a:rPr>
              <a:t>Vị ngữ trong câu kể Ai là gì 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animBg="1"/>
      <p:bldP spid="430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22022012035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t="25000" r="20000"/>
          <a:stretch>
            <a:fillRect/>
          </a:stretch>
        </p:blipFill>
        <p:spPr bwMode="auto">
          <a:xfrm>
            <a:off x="533400" y="457200"/>
            <a:ext cx="3508375" cy="3657600"/>
          </a:xfrm>
          <a:prstGeom prst="rect">
            <a:avLst/>
          </a:prstGeom>
          <a:noFill/>
        </p:spPr>
      </p:pic>
      <p:pic>
        <p:nvPicPr>
          <p:cNvPr id="66565" name="Picture 5" descr="22022012036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 t="5661" r="10417" b="3773"/>
          <a:stretch>
            <a:fillRect/>
          </a:stretch>
        </p:blipFill>
        <p:spPr bwMode="auto">
          <a:xfrm>
            <a:off x="5029200" y="381000"/>
            <a:ext cx="3352800" cy="3657600"/>
          </a:xfrm>
          <a:prstGeom prst="rect">
            <a:avLst/>
          </a:prstGeom>
          <a:noFill/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170113" y="5562600"/>
            <a:ext cx="6821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Cô Ngân là giáo viên dạy lớp 4C.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28600" y="441960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Bạn Kim Anh là lớp trưởng.</a:t>
            </a: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3200400" y="4953000"/>
            <a:ext cx="2514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4114800" y="6096000"/>
            <a:ext cx="434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3733800" y="4953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Vị ngữ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5105400" y="61722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Vị ngữ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66567" grpId="0"/>
      <p:bldP spid="66568" grpId="0" animBg="1"/>
      <p:bldP spid="66570" grpId="0" animBg="1"/>
      <p:bldP spid="66571" grpId="0"/>
      <p:bldP spid="665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143000" y="762000"/>
            <a:ext cx="7848600" cy="974725"/>
          </a:xfrm>
          <a:prstGeom prst="rect">
            <a:avLst/>
          </a:prstGeom>
          <a:solidFill>
            <a:schemeClr val="bg1"/>
          </a:solidFill>
          <a:ln w="28575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latin typeface="Times New Roman" pitchFamily="18" charset="0"/>
                <a:cs typeface="Times New Roman" pitchFamily="18" charset="0"/>
              </a:rPr>
              <a:t>Bài 1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Tìm câu kể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Ai là gì ?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Trong những câu thơ sau. Xác định vị ngữ của những câu tìm được.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200150" y="3581400"/>
            <a:ext cx="58864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tabLst>
                <a:tab pos="4057650" algn="r"/>
              </a:tabLst>
            </a:pPr>
            <a:r>
              <a:rPr lang="en-US" sz="2800" b="1">
                <a:latin typeface="Times New Roman" pitchFamily="18" charset="0"/>
              </a:rPr>
              <a:t>b )  Quê hương là chùm khế</a:t>
            </a:r>
            <a:r>
              <a:rPr lang="en-US" sz="2800" b="1">
                <a:latin typeface=".VnTime" pitchFamily="34" charset="0"/>
              </a:rPr>
              <a:t> </a:t>
            </a:r>
            <a:r>
              <a:rPr lang="en-US" sz="2800" b="1">
                <a:latin typeface="Times New Roman" pitchFamily="18" charset="0"/>
              </a:rPr>
              <a:t>ngọt</a:t>
            </a:r>
          </a:p>
          <a:p>
            <a:pPr eaLnBrk="1" hangingPunct="1">
              <a:spcBef>
                <a:spcPct val="50000"/>
              </a:spcBef>
              <a:tabLst>
                <a:tab pos="4057650" algn="r"/>
              </a:tabLst>
            </a:pPr>
            <a:r>
              <a:rPr lang="en-US" sz="2800" b="1">
                <a:latin typeface="Times New Roman" pitchFamily="18" charset="0"/>
              </a:rPr>
              <a:t>       Cho con trèo hái mỗi ngày.</a:t>
            </a:r>
          </a:p>
          <a:p>
            <a:pPr eaLnBrk="1" hangingPunct="1">
              <a:spcBef>
                <a:spcPct val="50000"/>
              </a:spcBef>
              <a:tabLst>
                <a:tab pos="4057650" algn="r"/>
              </a:tabLst>
            </a:pPr>
            <a:r>
              <a:rPr lang="en-US" sz="2800" b="1">
                <a:latin typeface="Times New Roman" pitchFamily="18" charset="0"/>
              </a:rPr>
              <a:t>       Quê hương là đường đi học   </a:t>
            </a:r>
          </a:p>
          <a:p>
            <a:pPr eaLnBrk="1" hangingPunct="1">
              <a:spcBef>
                <a:spcPct val="50000"/>
              </a:spcBef>
              <a:tabLst>
                <a:tab pos="4057650" algn="r"/>
              </a:tabLst>
            </a:pPr>
            <a:r>
              <a:rPr lang="en-US" sz="2800" b="1">
                <a:latin typeface="Times New Roman" pitchFamily="18" charset="0"/>
              </a:rPr>
              <a:t>       Con về rợp bướm vàng bay.    </a:t>
            </a:r>
          </a:p>
          <a:p>
            <a:pPr algn="r" eaLnBrk="1" hangingPunct="1">
              <a:spcBef>
                <a:spcPct val="50000"/>
              </a:spcBef>
              <a:tabLst>
                <a:tab pos="4057650" algn="r"/>
              </a:tabLst>
            </a:pPr>
            <a:r>
              <a:rPr lang="en-US" sz="2400" b="1">
                <a:latin typeface="Times New Roman" pitchFamily="18" charset="0"/>
              </a:rPr>
              <a:t>Đỗ Trung Quân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838200" y="1981200"/>
            <a:ext cx="6781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  </a:t>
            </a:r>
            <a:r>
              <a:rPr lang="en-US" sz="3200" b="1">
                <a:latin typeface="Times New Roman" pitchFamily="18" charset="0"/>
              </a:rPr>
              <a:t>a)     </a:t>
            </a:r>
            <a:r>
              <a:rPr lang="en-US" sz="2800" b="1">
                <a:latin typeface="Times New Roman" pitchFamily="18" charset="0"/>
              </a:rPr>
              <a:t>Người là Cha, là Bác, là Anh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      Quả tim lớn lọc trăm dòng máu nhỏ.        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Tố Hữu</a:t>
            </a:r>
          </a:p>
        </p:txBody>
      </p:sp>
      <p:sp>
        <p:nvSpPr>
          <p:cNvPr id="4404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u="sng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Luyện tập: </a:t>
            </a:r>
            <a:endParaRPr lang="en-US" sz="2800" b="1" i="1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3962400" y="2438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Vị ngữ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114800" y="3962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Vị ngữ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038600" y="5257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Vị ngữ</a:t>
            </a:r>
          </a:p>
        </p:txBody>
      </p:sp>
      <p:grpSp>
        <p:nvGrpSpPr>
          <p:cNvPr id="44053" name="Group 21"/>
          <p:cNvGrpSpPr>
            <a:grpSpLocks/>
          </p:cNvGrpSpPr>
          <p:nvPr/>
        </p:nvGrpSpPr>
        <p:grpSpPr bwMode="auto">
          <a:xfrm>
            <a:off x="3629025" y="4910138"/>
            <a:ext cx="2390775" cy="471487"/>
            <a:chOff x="2286" y="3093"/>
            <a:chExt cx="1506" cy="297"/>
          </a:xfrm>
        </p:grpSpPr>
        <p:sp>
          <p:nvSpPr>
            <p:cNvPr id="44042" name="Line 10"/>
            <p:cNvSpPr>
              <a:spLocks noChangeShapeType="1"/>
            </p:cNvSpPr>
            <p:nvPr/>
          </p:nvSpPr>
          <p:spPr bwMode="auto">
            <a:xfrm>
              <a:off x="2352" y="3312"/>
              <a:ext cx="144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 flipH="1">
              <a:off x="2286" y="3093"/>
              <a:ext cx="60" cy="29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51" name="Group 19"/>
          <p:cNvGrpSpPr>
            <a:grpSpLocks/>
          </p:cNvGrpSpPr>
          <p:nvPr/>
        </p:nvGrpSpPr>
        <p:grpSpPr bwMode="auto">
          <a:xfrm>
            <a:off x="3581400" y="3614738"/>
            <a:ext cx="2667000" cy="471487"/>
            <a:chOff x="2256" y="2277"/>
            <a:chExt cx="1680" cy="297"/>
          </a:xfrm>
        </p:grpSpPr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>
              <a:off x="2352" y="2496"/>
              <a:ext cx="15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 flipH="1">
              <a:off x="2256" y="2277"/>
              <a:ext cx="60" cy="29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50" name="Group 18"/>
          <p:cNvGrpSpPr>
            <a:grpSpLocks/>
          </p:cNvGrpSpPr>
          <p:nvPr/>
        </p:nvGrpSpPr>
        <p:grpSpPr bwMode="auto">
          <a:xfrm>
            <a:off x="2928938" y="2071688"/>
            <a:ext cx="3319462" cy="471487"/>
            <a:chOff x="1845" y="1305"/>
            <a:chExt cx="2091" cy="297"/>
          </a:xfrm>
        </p:grpSpPr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>
              <a:off x="1920" y="1536"/>
              <a:ext cx="201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Line 17"/>
            <p:cNvSpPr>
              <a:spLocks noChangeShapeType="1"/>
            </p:cNvSpPr>
            <p:nvPr/>
          </p:nvSpPr>
          <p:spPr bwMode="auto">
            <a:xfrm flipH="1">
              <a:off x="1845" y="1305"/>
              <a:ext cx="60" cy="29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4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/>
      <p:bldP spid="44045" grpId="0"/>
      <p:bldP spid="440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495800" y="2362200"/>
            <a:ext cx="4495800" cy="4114800"/>
            <a:chOff x="3042" y="2016"/>
            <a:chExt cx="2288" cy="1920"/>
          </a:xfrm>
        </p:grpSpPr>
        <p:sp>
          <p:nvSpPr>
            <p:cNvPr id="47109" name="Text Box 13"/>
            <p:cNvSpPr txBox="1">
              <a:spLocks noChangeArrowheads="1"/>
            </p:cNvSpPr>
            <p:nvPr/>
          </p:nvSpPr>
          <p:spPr bwMode="auto">
            <a:xfrm>
              <a:off x="3042" y="2016"/>
              <a:ext cx="2286" cy="322"/>
            </a:xfrm>
            <a:prstGeom prst="rect">
              <a:avLst/>
            </a:prstGeom>
            <a:solidFill>
              <a:srgbClr val="99FFCC"/>
            </a:solidFill>
            <a:ln w="38100">
              <a:pattFill prst="horzBrick">
                <a:fgClr>
                  <a:schemeClr val="tx2"/>
                </a:fgClr>
                <a:bgClr>
                  <a:srgbClr val="FF99FF"/>
                </a:bgClr>
              </a:patt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r>
                <a:rPr lang="en-US" sz="2500" b="1">
                  <a:latin typeface="Times New Roman" pitchFamily="18" charset="0"/>
                  <a:cs typeface="Times New Roman" pitchFamily="18" charset="0"/>
                </a:rPr>
                <a:t>    là nghệ sĩ múa tài ba </a:t>
              </a:r>
            </a:p>
          </p:txBody>
        </p:sp>
        <p:sp>
          <p:nvSpPr>
            <p:cNvPr id="47110" name="Text Box 14"/>
            <p:cNvSpPr txBox="1">
              <a:spLocks noChangeArrowheads="1"/>
            </p:cNvSpPr>
            <p:nvPr/>
          </p:nvSpPr>
          <p:spPr bwMode="auto">
            <a:xfrm>
              <a:off x="3042" y="2558"/>
              <a:ext cx="2286" cy="322"/>
            </a:xfrm>
            <a:prstGeom prst="rect">
              <a:avLst/>
            </a:prstGeom>
            <a:solidFill>
              <a:srgbClr val="99FFCC"/>
            </a:solidFill>
            <a:ln w="38100">
              <a:pattFill prst="horzBrick">
                <a:fgClr>
                  <a:schemeClr val="tx2"/>
                </a:fgClr>
                <a:bgClr>
                  <a:srgbClr val="FF99FF"/>
                </a:bgClr>
              </a:patt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r>
                <a:rPr lang="en-US" sz="2500" b="1">
                  <a:latin typeface="Times New Roman" pitchFamily="18" charset="0"/>
                  <a:cs typeface="Times New Roman" pitchFamily="18" charset="0"/>
                </a:rPr>
                <a:t>    là dũng sĩ của rừng xanh</a:t>
              </a:r>
            </a:p>
          </p:txBody>
        </p:sp>
        <p:sp>
          <p:nvSpPr>
            <p:cNvPr id="47111" name="Text Box 15"/>
            <p:cNvSpPr txBox="1">
              <a:spLocks noChangeArrowheads="1"/>
            </p:cNvSpPr>
            <p:nvPr/>
          </p:nvSpPr>
          <p:spPr bwMode="auto">
            <a:xfrm>
              <a:off x="3042" y="3086"/>
              <a:ext cx="2286" cy="322"/>
            </a:xfrm>
            <a:prstGeom prst="rect">
              <a:avLst/>
            </a:prstGeom>
            <a:solidFill>
              <a:srgbClr val="99FFCC"/>
            </a:solidFill>
            <a:ln w="38100">
              <a:pattFill prst="horzBrick">
                <a:fgClr>
                  <a:schemeClr val="tx2"/>
                </a:fgClr>
                <a:bgClr>
                  <a:srgbClr val="FF99FF"/>
                </a:bgClr>
              </a:patt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r>
                <a:rPr lang="en-US" sz="2500" b="1">
                  <a:latin typeface="Times New Roman" pitchFamily="18" charset="0"/>
                  <a:cs typeface="Times New Roman" pitchFamily="18" charset="0"/>
                </a:rPr>
                <a:t>    là chúa sơn lâm</a:t>
              </a:r>
            </a:p>
          </p:txBody>
        </p:sp>
        <p:sp>
          <p:nvSpPr>
            <p:cNvPr id="47112" name="Text Box 16"/>
            <p:cNvSpPr txBox="1">
              <a:spLocks noChangeArrowheads="1"/>
            </p:cNvSpPr>
            <p:nvPr/>
          </p:nvSpPr>
          <p:spPr bwMode="auto">
            <a:xfrm>
              <a:off x="3044" y="3614"/>
              <a:ext cx="2286" cy="322"/>
            </a:xfrm>
            <a:prstGeom prst="rect">
              <a:avLst/>
            </a:prstGeom>
            <a:solidFill>
              <a:srgbClr val="99FFCC"/>
            </a:solidFill>
            <a:ln w="38100">
              <a:pattFill prst="horzBrick">
                <a:fgClr>
                  <a:schemeClr val="tx2"/>
                </a:fgClr>
                <a:bgClr>
                  <a:srgbClr val="FF99FF"/>
                </a:bgClr>
              </a:patt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r>
                <a:rPr lang="en-US" sz="2500" b="1">
                  <a:latin typeface="Times New Roman" pitchFamily="18" charset="0"/>
                  <a:cs typeface="Times New Roman" pitchFamily="18" charset="0"/>
                </a:rPr>
                <a:t>    là sứ giả của bình minh</a:t>
              </a:r>
            </a:p>
          </p:txBody>
        </p:sp>
      </p:grpSp>
      <p:sp>
        <p:nvSpPr>
          <p:cNvPr id="47118" name="Oval 14"/>
          <p:cNvSpPr>
            <a:spLocks noChangeArrowheads="1"/>
          </p:cNvSpPr>
          <p:nvPr/>
        </p:nvSpPr>
        <p:spPr bwMode="auto">
          <a:xfrm>
            <a:off x="1447800" y="1752600"/>
            <a:ext cx="838200" cy="4572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A</a:t>
            </a:r>
          </a:p>
        </p:txBody>
      </p:sp>
      <p:sp>
        <p:nvSpPr>
          <p:cNvPr id="47119" name="Oval 15"/>
          <p:cNvSpPr>
            <a:spLocks noChangeArrowheads="1"/>
          </p:cNvSpPr>
          <p:nvPr/>
        </p:nvSpPr>
        <p:spPr bwMode="auto">
          <a:xfrm>
            <a:off x="6324600" y="1676400"/>
            <a:ext cx="838200" cy="457200"/>
          </a:xfrm>
          <a:prstGeom prst="ellipse">
            <a:avLst/>
          </a:prstGeom>
          <a:solidFill>
            <a:srgbClr val="99FFCC"/>
          </a:solidFill>
          <a:ln w="9525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B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 Nối từ ngữ thích hợp ở cột A với cột B để tạo thành câu kể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Ai là gì ?</a:t>
            </a:r>
          </a:p>
        </p:txBody>
      </p:sp>
      <p:grpSp>
        <p:nvGrpSpPr>
          <p:cNvPr id="47135" name="Group 31"/>
          <p:cNvGrpSpPr>
            <a:grpSpLocks/>
          </p:cNvGrpSpPr>
          <p:nvPr/>
        </p:nvGrpSpPr>
        <p:grpSpPr bwMode="auto">
          <a:xfrm>
            <a:off x="228600" y="2209800"/>
            <a:ext cx="2895600" cy="4114800"/>
            <a:chOff x="288" y="1488"/>
            <a:chExt cx="1824" cy="2592"/>
          </a:xfrm>
        </p:grpSpPr>
        <p:grpSp>
          <p:nvGrpSpPr>
            <p:cNvPr id="47134" name="Group 30"/>
            <p:cNvGrpSpPr>
              <a:grpSpLocks/>
            </p:cNvGrpSpPr>
            <p:nvPr/>
          </p:nvGrpSpPr>
          <p:grpSpPr bwMode="auto">
            <a:xfrm>
              <a:off x="288" y="1488"/>
              <a:ext cx="1824" cy="2592"/>
              <a:chOff x="288" y="1488"/>
              <a:chExt cx="1824" cy="2592"/>
            </a:xfrm>
          </p:grpSpPr>
          <p:grpSp>
            <p:nvGrpSpPr>
              <p:cNvPr id="47133" name="Group 29"/>
              <p:cNvGrpSpPr>
                <a:grpSpLocks/>
              </p:cNvGrpSpPr>
              <p:nvPr/>
            </p:nvGrpSpPr>
            <p:grpSpPr bwMode="auto">
              <a:xfrm>
                <a:off x="288" y="1488"/>
                <a:ext cx="1824" cy="2592"/>
                <a:chOff x="288" y="1488"/>
                <a:chExt cx="1824" cy="2592"/>
              </a:xfrm>
            </p:grpSpPr>
            <p:grpSp>
              <p:nvGrpSpPr>
                <p:cNvPr id="47132" name="Group 28"/>
                <p:cNvGrpSpPr>
                  <a:grpSpLocks/>
                </p:cNvGrpSpPr>
                <p:nvPr/>
              </p:nvGrpSpPr>
              <p:grpSpPr bwMode="auto">
                <a:xfrm>
                  <a:off x="288" y="1584"/>
                  <a:ext cx="1824" cy="2496"/>
                  <a:chOff x="288" y="1584"/>
                  <a:chExt cx="1824" cy="2496"/>
                </a:xfrm>
              </p:grpSpPr>
              <p:grpSp>
                <p:nvGrpSpPr>
                  <p:cNvPr id="2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32" y="1584"/>
                    <a:ext cx="1680" cy="2496"/>
                    <a:chOff x="861" y="2009"/>
                    <a:chExt cx="1229" cy="1920"/>
                  </a:xfrm>
                </p:grpSpPr>
                <p:sp>
                  <p:nvSpPr>
                    <p:cNvPr id="47114" name="Text Box 8">
                      <a:hlinkClick r:id="rId2" action="ppaction://hlinksldjump"/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4" y="2009"/>
                      <a:ext cx="1226" cy="322"/>
                    </a:xfrm>
                    <a:prstGeom prst="rect">
                      <a:avLst/>
                    </a:prstGeom>
                    <a:solidFill>
                      <a:srgbClr val="FFCCFF"/>
                    </a:solidFill>
                    <a:ln w="38100">
                      <a:pattFill prst="smConfetti">
                        <a:fgClr>
                          <a:srgbClr val="FFFF66"/>
                        </a:fgClr>
                        <a:bgClr>
                          <a:srgbClr val="3333FF"/>
                        </a:bgClr>
                      </a:patt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 eaLnBrk="1" hangingPunct="1"/>
                      <a:r>
                        <a:rPr lang="en-US" sz="2500" b="1">
                          <a:latin typeface="Times New Roman" pitchFamily="18" charset="0"/>
                          <a:cs typeface="Times New Roman" pitchFamily="18" charset="0"/>
                        </a:rPr>
                        <a:t>  Sư tử </a:t>
                      </a:r>
                    </a:p>
                  </p:txBody>
                </p:sp>
                <p:sp>
                  <p:nvSpPr>
                    <p:cNvPr id="47115" name="Text Box 9">
                      <a:hlinkClick r:id="rId3" action="ppaction://hlinksldjump"/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4" y="2551"/>
                      <a:ext cx="1226" cy="322"/>
                    </a:xfrm>
                    <a:prstGeom prst="rect">
                      <a:avLst/>
                    </a:prstGeom>
                    <a:solidFill>
                      <a:srgbClr val="FFCCFF"/>
                    </a:solidFill>
                    <a:ln w="38100">
                      <a:pattFill prst="smConfetti">
                        <a:fgClr>
                          <a:srgbClr val="FFFF66"/>
                        </a:fgClr>
                        <a:bgClr>
                          <a:srgbClr val="3333FF"/>
                        </a:bgClr>
                      </a:patt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 eaLnBrk="1" hangingPunct="1"/>
                      <a:r>
                        <a:rPr lang="en-US" sz="2500" b="1">
                          <a:latin typeface="Times New Roman" pitchFamily="18" charset="0"/>
                          <a:cs typeface="Times New Roman" pitchFamily="18" charset="0"/>
                        </a:rPr>
                        <a:t>   Gà trống </a:t>
                      </a:r>
                    </a:p>
                  </p:txBody>
                </p:sp>
                <p:sp>
                  <p:nvSpPr>
                    <p:cNvPr id="47116" name="Text Box 10">
                      <a:hlinkClick r:id="rId3" action="ppaction://hlinksldjump"/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4" y="3079"/>
                      <a:ext cx="1226" cy="322"/>
                    </a:xfrm>
                    <a:prstGeom prst="rect">
                      <a:avLst/>
                    </a:prstGeom>
                    <a:solidFill>
                      <a:srgbClr val="FFCCFF"/>
                    </a:solidFill>
                    <a:ln w="38100">
                      <a:pattFill prst="smConfetti">
                        <a:fgClr>
                          <a:srgbClr val="FFFF66"/>
                        </a:fgClr>
                        <a:bgClr>
                          <a:srgbClr val="3333FF"/>
                        </a:bgClr>
                      </a:patt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 eaLnBrk="1" hangingPunct="1"/>
                      <a:r>
                        <a:rPr lang="en-US" sz="2500" b="1">
                          <a:latin typeface="Times New Roman" pitchFamily="18" charset="0"/>
                          <a:cs typeface="Times New Roman" pitchFamily="18" charset="0"/>
                        </a:rPr>
                        <a:t>   Đại bàng </a:t>
                      </a:r>
                    </a:p>
                  </p:txBody>
                </p:sp>
                <p:sp>
                  <p:nvSpPr>
                    <p:cNvPr id="47117" name="Text Box 11">
                      <a:hlinkClick r:id="rId4" action="ppaction://hlinksldjump"/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1" y="3607"/>
                      <a:ext cx="1226" cy="322"/>
                    </a:xfrm>
                    <a:prstGeom prst="rect">
                      <a:avLst/>
                    </a:prstGeom>
                    <a:solidFill>
                      <a:srgbClr val="FFCCFF"/>
                    </a:solidFill>
                    <a:ln w="38100">
                      <a:pattFill prst="smConfetti">
                        <a:fgClr>
                          <a:srgbClr val="FFFF66"/>
                        </a:fgClr>
                        <a:bgClr>
                          <a:srgbClr val="3333FF"/>
                        </a:bgClr>
                      </a:patt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 eaLnBrk="1" hangingPunct="1"/>
                      <a:r>
                        <a:rPr lang="en-US" sz="2500" b="1">
                          <a:latin typeface="Times New Roman" pitchFamily="18" charset="0"/>
                          <a:cs typeface="Times New Roman" pitchFamily="18" charset="0"/>
                        </a:rPr>
                        <a:t>   Chim công </a:t>
                      </a:r>
                    </a:p>
                  </p:txBody>
                </p:sp>
              </p:grpSp>
              <p:pic>
                <p:nvPicPr>
                  <p:cNvPr id="47121" name="Picture 17" descr="rooster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 rot="21252867" flipH="1">
                    <a:off x="288" y="2208"/>
                    <a:ext cx="549" cy="552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47128" name="Picture 7" descr="su tu images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 flipH="1">
                  <a:off x="432" y="1488"/>
                  <a:ext cx="480" cy="5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47122" name="Picture 18" descr="Flying Bird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88" y="2784"/>
                <a:ext cx="576" cy="696"/>
              </a:xfrm>
              <a:prstGeom prst="rect">
                <a:avLst/>
              </a:prstGeom>
              <a:noFill/>
            </p:spPr>
          </p:pic>
        </p:grpSp>
        <p:pic>
          <p:nvPicPr>
            <p:cNvPr id="47124" name="Picture 20" descr="imagesCAKQVJNY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336" y="3600"/>
              <a:ext cx="414" cy="480"/>
            </a:xfrm>
            <a:prstGeom prst="rect">
              <a:avLst/>
            </a:prstGeom>
            <a:noFill/>
          </p:spPr>
        </p:pic>
      </p:grpSp>
      <p:sp>
        <p:nvSpPr>
          <p:cNvPr id="47140" name="Line 36"/>
          <p:cNvSpPr>
            <a:spLocks noChangeShapeType="1"/>
          </p:cNvSpPr>
          <p:nvPr/>
        </p:nvSpPr>
        <p:spPr bwMode="auto">
          <a:xfrm>
            <a:off x="3124200" y="3886200"/>
            <a:ext cx="1447800" cy="1981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>
            <a:off x="3124200" y="2667000"/>
            <a:ext cx="1447800" cy="2057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 flipV="1">
            <a:off x="3124200" y="2971800"/>
            <a:ext cx="1447800" cy="3048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3" name="Line 39"/>
          <p:cNvSpPr>
            <a:spLocks noChangeShapeType="1"/>
          </p:cNvSpPr>
          <p:nvPr/>
        </p:nvSpPr>
        <p:spPr bwMode="auto">
          <a:xfrm flipV="1">
            <a:off x="3124200" y="4114800"/>
            <a:ext cx="14478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40" grpId="0" animBg="1"/>
      <p:bldP spid="47141" grpId="0" animBg="1"/>
      <p:bldP spid="47142" grpId="0" animBg="1"/>
      <p:bldP spid="471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1000" y="2286000"/>
            <a:ext cx="8458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4000" b="1">
                <a:latin typeface="Times New Roman" pitchFamily="18" charset="0"/>
                <a:cs typeface="Times New Roman" pitchFamily="18" charset="0"/>
              </a:rPr>
              <a:t>a) là một thành phố lớn.</a:t>
            </a:r>
          </a:p>
          <a:p>
            <a:pPr marL="342900" indent="-342900" eaLnBrk="1" hangingPunct="1"/>
            <a:r>
              <a:rPr lang="en-US" sz="4000" b="1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 quê hương của những làn điệu dân ca quan họ.</a:t>
            </a:r>
          </a:p>
          <a:p>
            <a:pPr marL="342900" indent="-342900" eaLnBrk="1" hangingPunct="1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là</a:t>
            </a:r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nhà thơ.</a:t>
            </a:r>
          </a:p>
          <a:p>
            <a:pPr marL="342900" indent="-342900" eaLnBrk="1" hangingPunct="1"/>
            <a:r>
              <a:rPr lang="en-US" sz="4000" b="1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 nhà thơ lớn của Việt Nam.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066800" y="762000"/>
            <a:ext cx="7543800" cy="914400"/>
          </a:xfrm>
          <a:prstGeom prst="rect">
            <a:avLst/>
          </a:prstGeom>
          <a:solidFill>
            <a:srgbClr val="FFFFCC"/>
          </a:solidFill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Bài 3 :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 các từ ngữ dưới đây để đặt </a:t>
            </a:r>
          </a:p>
          <a:p>
            <a:pPr eaLnBrk="1" hangingPunct="1"/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 kể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Ai là gì ?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46&quot;&gt;&lt;object type=&quot;3&quot; unique_id=&quot;10148&quot;&gt;&lt;property id=&quot;20148&quot; value=&quot;5&quot;/&gt;&lt;property id=&quot;20300&quot; value=&quot;Slide 2&quot;/&gt;&lt;property id=&quot;20307&quot; value=&quot;257&quot;/&gt;&lt;/object&gt;&lt;object type=&quot;3&quot; unique_id=&quot;10149&quot;&gt;&lt;property id=&quot;20148&quot; value=&quot;5&quot;/&gt;&lt;property id=&quot;20300&quot; value=&quot;Slide 3&quot;/&gt;&lt;property id=&quot;20307&quot; value=&quot;258&quot;/&gt;&lt;/object&gt;&lt;object type=&quot;3&quot; unique_id=&quot;10150&quot;&gt;&lt;property id=&quot;20148&quot; value=&quot;5&quot;/&gt;&lt;property id=&quot;20300&quot; value=&quot;Slide 4&quot;/&gt;&lt;property id=&quot;20307&quot; value=&quot;259&quot;/&gt;&lt;/object&gt;&lt;object type=&quot;3&quot; unique_id=&quot;10151&quot;&gt;&lt;property id=&quot;20148&quot; value=&quot;5&quot;/&gt;&lt;property id=&quot;20300&quot; value=&quot;Slide 5&quot;/&gt;&lt;property id=&quot;20307&quot; value=&quot;261&quot;/&gt;&lt;/object&gt;&lt;object type=&quot;3&quot; unique_id=&quot;10152&quot;&gt;&lt;property id=&quot;20148&quot; value=&quot;5&quot;/&gt;&lt;property id=&quot;20300&quot; value=&quot;Slide 6&quot;/&gt;&lt;property id=&quot;20307&quot; value=&quot;275&quot;/&gt;&lt;/object&gt;&lt;object type=&quot;3&quot; unique_id=&quot;10153&quot;&gt;&lt;property id=&quot;20148&quot; value=&quot;5&quot;/&gt;&lt;property id=&quot;20300&quot; value=&quot;Slide 7&quot;/&gt;&lt;property id=&quot;20307&quot; value=&quot;262&quot;/&gt;&lt;/object&gt;&lt;object type=&quot;3&quot; unique_id=&quot;10154&quot;&gt;&lt;property id=&quot;20148&quot; value=&quot;5&quot;/&gt;&lt;property id=&quot;20300&quot; value=&quot;Slide 8&quot;/&gt;&lt;property id=&quot;20307&quot; value=&quot;265&quot;/&gt;&lt;/object&gt;&lt;object type=&quot;3&quot; unique_id=&quot;10155&quot;&gt;&lt;property id=&quot;20148&quot; value=&quot;5&quot;/&gt;&lt;property id=&quot;20300&quot; value=&quot;Slide 9&quot;/&gt;&lt;property id=&quot;20307&quot; value=&quot;266&quot;/&gt;&lt;/object&gt;&lt;object type=&quot;3&quot; unique_id=&quot;10156&quot;&gt;&lt;property id=&quot;20148&quot; value=&quot;5&quot;/&gt;&lt;property id=&quot;20300&quot; value=&quot;Slide 10&quot;/&gt;&lt;property id=&quot;20307&quot; value=&quot;264&quot;/&gt;&lt;/object&gt;&lt;object type=&quot;3&quot; unique_id=&quot;10157&quot;&gt;&lt;property id=&quot;20148&quot; value=&quot;5&quot;/&gt;&lt;property id=&quot;20300&quot; value=&quot;Slide 11&quot;/&gt;&lt;property id=&quot;20307&quot; value=&quot;263&quot;/&gt;&lt;/object&gt;&lt;object type=&quot;3&quot; unique_id=&quot;10158&quot;&gt;&lt;property id=&quot;20148&quot; value=&quot;5&quot;/&gt;&lt;property id=&quot;20300&quot; value=&quot;Slide 12&quot;/&gt;&lt;property id=&quot;20307&quot; value=&quot;267&quot;/&gt;&lt;/object&gt;&lt;object type=&quot;3&quot; unique_id=&quot;10159&quot;&gt;&lt;property id=&quot;20148&quot; value=&quot;5&quot;/&gt;&lt;property id=&quot;20300&quot; value=&quot;Slide 13&quot;/&gt;&lt;property id=&quot;20307&quot; value=&quot;268&quot;/&gt;&lt;/object&gt;&lt;object type=&quot;3&quot; unique_id=&quot;10160&quot;&gt;&lt;property id=&quot;20148&quot; value=&quot;5&quot;/&gt;&lt;property id=&quot;20300&quot; value=&quot;Slide 14&quot;/&gt;&lt;property id=&quot;20307&quot; value=&quot;270&quot;/&gt;&lt;/object&gt;&lt;object type=&quot;3&quot; unique_id=&quot;10161&quot;&gt;&lt;property id=&quot;20148&quot; value=&quot;5&quot;/&gt;&lt;property id=&quot;20300&quot; value=&quot;Slide 15&quot;/&gt;&lt;property id=&quot;20307&quot; value=&quot;272&quot;/&gt;&lt;/object&gt;&lt;object type=&quot;3&quot; unique_id=&quot;10196&quot;&gt;&lt;property id=&quot;20148&quot; value=&quot;5&quot;/&gt;&lt;property id=&quot;20300&quot; value=&quot;Slide 1&quot;/&gt;&lt;property id=&quot;20307&quot; value=&quot;276&quot;/&gt;&lt;/object&gt;&lt;/object&gt;&lt;object type=&quot;8&quot; unique_id=&quot;1017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644</TotalTime>
  <Words>769</Words>
  <Application>Microsoft Office PowerPoint</Application>
  <PresentationFormat>On-screen Show (4:3)</PresentationFormat>
  <Paragraphs>103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Blends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thúy vân</dc:creator>
  <cp:lastModifiedBy>AutoBVT</cp:lastModifiedBy>
  <cp:revision>46</cp:revision>
  <dcterms:created xsi:type="dcterms:W3CDTF">2012-02-20T12:50:17Z</dcterms:created>
  <dcterms:modified xsi:type="dcterms:W3CDTF">2017-02-20T04:40:56Z</dcterms:modified>
</cp:coreProperties>
</file>